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81" r:id="rId6"/>
    <p:sldId id="277" r:id="rId7"/>
    <p:sldId id="279" r:id="rId8"/>
    <p:sldId id="259" r:id="rId9"/>
    <p:sldId id="260" r:id="rId10"/>
    <p:sldId id="275" r:id="rId11"/>
    <p:sldId id="284" r:id="rId12"/>
    <p:sldId id="285" r:id="rId13"/>
    <p:sldId id="286" r:id="rId14"/>
    <p:sldId id="287" r:id="rId15"/>
    <p:sldId id="288" r:id="rId16"/>
    <p:sldId id="261" r:id="rId17"/>
    <p:sldId id="263" r:id="rId18"/>
    <p:sldId id="264" r:id="rId19"/>
    <p:sldId id="265" r:id="rId20"/>
    <p:sldId id="266" r:id="rId21"/>
    <p:sldId id="268" r:id="rId22"/>
    <p:sldId id="269" r:id="rId23"/>
    <p:sldId id="270" r:id="rId24"/>
    <p:sldId id="271" r:id="rId25"/>
    <p:sldId id="272" r:id="rId26"/>
    <p:sldId id="273" r:id="rId27"/>
    <p:sldId id="276" r:id="rId28"/>
    <p:sldId id="282" r:id="rId29"/>
    <p:sldId id="283" r:id="rId30"/>
    <p:sldId id="274" r:id="rId31"/>
    <p:sldId id="289" r:id="rId3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E43C"/>
    <a:srgbClr val="31D6D0"/>
    <a:srgbClr val="FFF52D"/>
    <a:srgbClr val="FFF200"/>
    <a:srgbClr val="F8F84A"/>
    <a:srgbClr val="FFD243"/>
    <a:srgbClr val="FFC50D"/>
    <a:srgbClr val="FFC4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>
      <p:cViewPr>
        <p:scale>
          <a:sx n="75" d="100"/>
          <a:sy n="75" d="100"/>
        </p:scale>
        <p:origin x="-686" y="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88B98-22F2-4A24-BE9F-7BDA9BA8D856}" type="datetimeFigureOut">
              <a:rPr lang="th-TH" smtClean="0"/>
              <a:pPr/>
              <a:t>15/02/58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5FE48-32C5-4305-9A71-840FF322F76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BAIFERN\Allopatric%20Speciation%20No%20Narration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BAIFERN\Glamorous%20Indian%20Peacock%20_%20Pavo%20Real%20Glamuroso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รูปภาพ 20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รูปภาพ 11" descr="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056">
            <a:off x="3418682" y="4075855"/>
            <a:ext cx="4410626" cy="11046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รูปภาพ 10" descr="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35429">
            <a:off x="935203" y="1717400"/>
            <a:ext cx="6095715" cy="11610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ชื่อเรื่อง 3"/>
          <p:cNvSpPr>
            <a:spLocks noGrp="1"/>
          </p:cNvSpPr>
          <p:nvPr>
            <p:ph type="title"/>
          </p:nvPr>
        </p:nvSpPr>
        <p:spPr>
          <a:xfrm rot="21332281">
            <a:off x="645762" y="1728007"/>
            <a:ext cx="6768752" cy="1143000"/>
          </a:xfrm>
        </p:spPr>
        <p:txBody>
          <a:bodyPr>
            <a:noAutofit/>
          </a:bodyPr>
          <a:lstStyle/>
          <a:p>
            <a:r>
              <a:rPr lang="th-TH" sz="8000" dirty="0" smtClean="0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ayiji RuDuuRon YaowMak" pitchFamily="2" charset="0"/>
                <a:cs typeface="Layiji RuDuuRon YaowMak" pitchFamily="2" charset="0"/>
              </a:rPr>
              <a:t>ความหลากหลาย</a:t>
            </a:r>
            <a:endParaRPr lang="th-TH" sz="8000" dirty="0">
              <a:solidFill>
                <a:schemeClr val="accent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Layiji RuDuuRon YaowMak" pitchFamily="2" charset="0"/>
              <a:cs typeface="Layiji RuDuuRon YaowMak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8459">
            <a:off x="3888844" y="4108578"/>
            <a:ext cx="345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dirty="0" err="1" smtClean="0">
                <a:solidFill>
                  <a:srgbClr val="68E4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ayiji RuDuuRon YaowMak" pitchFamily="2" charset="0"/>
                <a:cs typeface="Layiji RuDuuRon YaowMak" pitchFamily="2" charset="0"/>
              </a:rPr>
              <a:t>ของส</a:t>
            </a:r>
            <a:r>
              <a:rPr lang="th-TH" sz="8000" dirty="0" smtClean="0">
                <a:solidFill>
                  <a:srgbClr val="68E4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sz="8000" dirty="0" err="1" smtClean="0">
                <a:solidFill>
                  <a:srgbClr val="68E4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sz="8000" dirty="0" smtClean="0">
                <a:solidFill>
                  <a:srgbClr val="68E4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ayiji RuDuuRon YaowMak" pitchFamily="2" charset="0"/>
                <a:cs typeface="Layiji RuDuuRon YaowMak" pitchFamily="2" charset="0"/>
              </a:rPr>
              <a:t> </a:t>
            </a:r>
            <a:endParaRPr lang="th-TH" sz="8000" dirty="0">
              <a:solidFill>
                <a:srgbClr val="68E43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2" name="รูปภาพ 21" descr="0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01158" y="4302889"/>
            <a:ext cx="1065278" cy="9281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รูปภาพ 26" descr="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0" y="1106403"/>
            <a:ext cx="1172739" cy="1337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BAIFERN\2000px-Biological_classification_L_Pengo_vflip.svg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01648"/>
            <a:ext cx="3429620" cy="6756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Autofit/>
          </a:bodyPr>
          <a:lstStyle/>
          <a:p>
            <a:r>
              <a:rPr lang="th-TH" sz="9600" dirty="0" smtClean="0">
                <a:latin typeface="Layiji RuDuuRon YaowMak" pitchFamily="2" charset="0"/>
                <a:cs typeface="Layiji RuDuuRon YaowMak" pitchFamily="2" charset="0"/>
              </a:rPr>
              <a:t>การ</a:t>
            </a:r>
            <a:r>
              <a:rPr lang="th-TH" sz="9600" dirty="0" err="1" smtClean="0">
                <a:latin typeface="Layiji RuDuuRon YaowMak" pitchFamily="2" charset="0"/>
                <a:cs typeface="Layiji RuDuuRon YaowMak" pitchFamily="2" charset="0"/>
              </a:rPr>
              <a:t>เกิดส</a:t>
            </a:r>
            <a:r>
              <a:rPr lang="th-TH" sz="9600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sz="9600" dirty="0" err="1" smtClean="0">
                <a:latin typeface="Layiji RuDuuRon YaowMak" pitchFamily="2" charset="0"/>
                <a:cs typeface="Layiji RuDuuRon YaowMak" pitchFamily="2" charset="0"/>
              </a:rPr>
              <a:t>ชี่ส์</a:t>
            </a:r>
            <a:r>
              <a:rPr lang="th-TH" sz="9600" dirty="0" smtClean="0">
                <a:latin typeface="Layiji RuDuuRon YaowMak" pitchFamily="2" charset="0"/>
                <a:cs typeface="Layiji RuDuuRon YaowMak" pitchFamily="2" charset="0"/>
              </a:rPr>
              <a:t>ใหม่</a:t>
            </a:r>
            <a:endParaRPr lang="th-TH" sz="9600" dirty="0">
              <a:latin typeface="Layiji RuDuuRon YaowMak" pitchFamily="2" charset="0"/>
              <a:cs typeface="Layiji RuDuuRon YaowMak" pitchFamily="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 1. การ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เกิดส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ใหม่จากการแบ่งแยกทางภูมิศาสตร์ (</a:t>
            </a:r>
            <a:r>
              <a:rPr lang="en-US" b="1" dirty="0" err="1" smtClean="0">
                <a:latin typeface="Layiji RuDuuRon YaowMak" pitchFamily="2" charset="0"/>
                <a:cs typeface="Layiji RuDuuRon YaowMak" pitchFamily="2" charset="0"/>
              </a:rPr>
              <a:t>Allopatric</a:t>
            </a:r>
            <a:r>
              <a:rPr lang="en-US" b="1" dirty="0" smtClean="0">
                <a:latin typeface="Layiji RuDuuRon YaowMak" pitchFamily="2" charset="0"/>
                <a:cs typeface="Layiji RuDuuRon YaowMak" pitchFamily="2" charset="0"/>
              </a:rPr>
              <a:t> Speciation)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dirty="0" smtClean="0">
                <a:latin typeface="Layiji RuDuuRon Yaow" pitchFamily="2" charset="0"/>
                <a:cs typeface="Layiji RuDuuRon Yaow" pitchFamily="2" charset="0"/>
              </a:rPr>
              <a:t>		การ</a:t>
            </a:r>
            <a:r>
              <a:rPr lang="th-TH" dirty="0" err="1" smtClean="0">
                <a:latin typeface="Layiji RuDuuRon Yaow" pitchFamily="2" charset="0"/>
                <a:cs typeface="Layiji RuDuuRon Yaow" pitchFamily="2" charset="0"/>
              </a:rPr>
              <a:t>เกิดส</a:t>
            </a:r>
            <a:r>
              <a:rPr lang="th-TH" dirty="0" smtClean="0">
                <a:latin typeface="Layiji RuDuuRon Yaow" pitchFamily="2" charset="0"/>
                <a:cs typeface="Layiji RuDuuRon Yaow" pitchFamily="2" charset="0"/>
              </a:rPr>
              <a:t>ปี</a:t>
            </a:r>
            <a:r>
              <a:rPr lang="th-TH" dirty="0" err="1" smtClean="0">
                <a:latin typeface="Layiji RuDuuRon Yaow" pitchFamily="2" charset="0"/>
                <a:cs typeface="Layiji RuDuuRon Yaow" pitchFamily="2" charset="0"/>
              </a:rPr>
              <a:t>ชีส์</a:t>
            </a:r>
            <a:r>
              <a:rPr lang="th-TH" dirty="0" smtClean="0">
                <a:latin typeface="Layiji RuDuuRon Yaow" pitchFamily="2" charset="0"/>
                <a:cs typeface="Layiji RuDuuRon Yaow" pitchFamily="2" charset="0"/>
              </a:rPr>
              <a:t>แบบนี้เกิดจากการที่ประชากรแยกกันอยู่ตามสภาพภูมิศาสตร์ จนขาดการติดต่อกันเป็นเวลานาน เนื่องจากมีสิ่งกีดขวางทางภูมิศาสตร์ เช่น แม่น้ำ ภูเขา ทะเลทราย หุบเหว หรือ ประชากรอพยพไปอยู่เกาะที่ห่างไกล ทำให้ประชากรย่อยไม่มีโอกาสแลกเปลี่ยนยีนซึ่งกันและกัน ประกอบกับประชากรแต่ละแห่งต่างก็ปรับเปลี่ยนองค์ประกอบทางพันธุกรรม ไปตามทิศทางการคัดเลือกโดยธรรมชาติ จนทำให้เกิดความแตกต่างทางพันธุกรรมมากขึ้น จนกระทั่งเกิด</a:t>
            </a:r>
            <a:r>
              <a:rPr lang="th-TH" dirty="0" err="1" smtClean="0">
                <a:latin typeface="Layiji RuDuuRon Yaow" pitchFamily="2" charset="0"/>
                <a:cs typeface="Layiji RuDuuRon Yaow" pitchFamily="2" charset="0"/>
              </a:rPr>
              <a:t>เป็นส</a:t>
            </a:r>
            <a:r>
              <a:rPr lang="th-TH" dirty="0" smtClean="0">
                <a:latin typeface="Layiji RuDuuRon Yaow" pitchFamily="2" charset="0"/>
                <a:cs typeface="Layiji RuDuuRon Yaow" pitchFamily="2" charset="0"/>
              </a:rPr>
              <a:t>ปี</a:t>
            </a:r>
            <a:r>
              <a:rPr lang="th-TH" dirty="0" err="1" smtClean="0">
                <a:latin typeface="Layiji RuDuuRon Yaow" pitchFamily="2" charset="0"/>
                <a:cs typeface="Layiji RuDuuRon Yaow" pitchFamily="2" charset="0"/>
              </a:rPr>
              <a:t>ชีส์</a:t>
            </a:r>
            <a:r>
              <a:rPr lang="th-TH" dirty="0" smtClean="0">
                <a:latin typeface="Layiji RuDuuRon Yaow" pitchFamily="2" charset="0"/>
                <a:cs typeface="Layiji RuDuuRon Yaow" pitchFamily="2" charset="0"/>
              </a:rPr>
              <a:t>ใหม่ ซึ่งเป็นกระบวนการแบบค่อยเป็นค่อยไปอาจใช้เวลาเป็นพันๆ หรือล้านๆ รุ่น</a:t>
            </a:r>
            <a:endParaRPr lang="th-TH" dirty="0">
              <a:latin typeface="Layiji RuDuuRon Yaow" pitchFamily="2" charset="0"/>
              <a:cs typeface="Layiji RuDuuRon Yaow" pitchFamily="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การ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เกิดส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ใหม่จากการแบ่งแยกทางภูมิศาสตร์</a:t>
            </a:r>
            <a:endParaRPr lang="th-TH" dirty="0"/>
          </a:p>
        </p:txBody>
      </p:sp>
      <p:pic>
        <p:nvPicPr>
          <p:cNvPr id="6" name="Allopatric Speciation No Narr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17625" y="1690688"/>
            <a:ext cx="6507163" cy="3475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Layiji RuDuuRon Yaow" pitchFamily="2" charset="0"/>
                <a:cs typeface="Layiji RuDuuRon Yaow" pitchFamily="2" charset="0"/>
              </a:rPr>
              <a:t>ตัวอย่าง</a:t>
            </a:r>
            <a:r>
              <a:rPr lang="th-TH" b="1" dirty="0" smtClean="0">
                <a:latin typeface="Layiji RuDuuRon Yaow" pitchFamily="2" charset="0"/>
                <a:cs typeface="Layiji RuDuuRon Yaow" pitchFamily="2" charset="0"/>
              </a:rPr>
              <a:t>การ</a:t>
            </a:r>
            <a:r>
              <a:rPr lang="th-TH" b="1" dirty="0" err="1" smtClean="0">
                <a:latin typeface="Layiji RuDuuRon Yaow" pitchFamily="2" charset="0"/>
                <a:cs typeface="Layiji RuDuuRon Yaow" pitchFamily="2" charset="0"/>
              </a:rPr>
              <a:t>เกิดส</a:t>
            </a:r>
            <a:r>
              <a:rPr lang="th-TH" b="1" dirty="0" smtClean="0">
                <a:latin typeface="Layiji RuDuuRon Yaow" pitchFamily="2" charset="0"/>
                <a:cs typeface="Layiji RuDuuRon Yaow" pitchFamily="2" charset="0"/>
              </a:rPr>
              <a:t>ปี</a:t>
            </a:r>
            <a:r>
              <a:rPr lang="th-TH" b="1" dirty="0" err="1" smtClean="0">
                <a:latin typeface="Layiji RuDuuRon Yaow" pitchFamily="2" charset="0"/>
                <a:cs typeface="Layiji RuDuuRon Yaow" pitchFamily="2" charset="0"/>
              </a:rPr>
              <a:t>ชีส์</a:t>
            </a:r>
            <a:r>
              <a:rPr lang="th-TH" b="1" dirty="0" smtClean="0">
                <a:latin typeface="Layiji RuDuuRon Yaow" pitchFamily="2" charset="0"/>
                <a:cs typeface="Layiji RuDuuRon Yaow" pitchFamily="2" charset="0"/>
              </a:rPr>
              <a:t>ใหม่จากการแบ่งแยกทางภูมิศาสตร์ </a:t>
            </a:r>
            <a:endParaRPr lang="th-TH" b="1" dirty="0">
              <a:latin typeface="Layiji RuDuuRon Yaow" pitchFamily="2" charset="0"/>
              <a:cs typeface="Layiji RuDuuRon Yaow" pitchFamily="2" charset="0"/>
            </a:endParaRPr>
          </a:p>
        </p:txBody>
      </p:sp>
      <p:pic>
        <p:nvPicPr>
          <p:cNvPr id="44034" name="Picture 2" descr="http://www.sasipin.com/images/scan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408712" cy="3898634"/>
          </a:xfrm>
          <a:prstGeom prst="rect">
            <a:avLst/>
          </a:prstGeom>
          <a:noFill/>
        </p:spPr>
      </p:pic>
      <p:sp>
        <p:nvSpPr>
          <p:cNvPr id="4" name="สี่เหลี่ยมผืนผ้า 3"/>
          <p:cNvSpPr/>
          <p:nvPr/>
        </p:nvSpPr>
        <p:spPr>
          <a:xfrm>
            <a:off x="683568" y="558924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latin typeface="Layiji RuDuuRon Yaow" pitchFamily="2" charset="0"/>
                <a:cs typeface="Layiji RuDuuRon Yaow" pitchFamily="2" charset="0"/>
              </a:rPr>
              <a:t>Allopatric</a:t>
            </a:r>
            <a:r>
              <a:rPr lang="en-US" b="1" dirty="0" smtClean="0">
                <a:latin typeface="Layiji RuDuuRon Yaow" pitchFamily="2" charset="0"/>
                <a:cs typeface="Layiji RuDuuRon Yaow" pitchFamily="2" charset="0"/>
              </a:rPr>
              <a:t> Speciation </a:t>
            </a:r>
            <a:r>
              <a:rPr lang="th-TH" b="1" dirty="0" smtClean="0">
                <a:latin typeface="Layiji RuDuuRon Yaow" pitchFamily="2" charset="0"/>
                <a:cs typeface="Layiji RuDuuRon Yaow" pitchFamily="2" charset="0"/>
              </a:rPr>
              <a:t>ของนก</a:t>
            </a:r>
            <a:r>
              <a:rPr lang="th-TH" b="1" dirty="0" err="1" smtClean="0">
                <a:latin typeface="Layiji RuDuuRon Yaow" pitchFamily="2" charset="0"/>
                <a:cs typeface="Layiji RuDuuRon Yaow" pitchFamily="2" charset="0"/>
              </a:rPr>
              <a:t>ฟินซ์สปีชีส์</a:t>
            </a:r>
            <a:r>
              <a:rPr lang="th-TH" b="1" dirty="0" smtClean="0">
                <a:latin typeface="Layiji RuDuuRon Yaow" pitchFamily="2" charset="0"/>
                <a:cs typeface="Layiji RuDuuRon Yaow" pitchFamily="2" charset="0"/>
              </a:rPr>
              <a:t>ต่างๆ บนหมู่เกาะกาลาปา</a:t>
            </a:r>
            <a:r>
              <a:rPr lang="th-TH" b="1" dirty="0" err="1" smtClean="0">
                <a:latin typeface="Layiji RuDuuRon Yaow" pitchFamily="2" charset="0"/>
                <a:cs typeface="Layiji RuDuuRon Yaow" pitchFamily="2" charset="0"/>
              </a:rPr>
              <a:t>กอส</a:t>
            </a:r>
            <a:endParaRPr lang="th-TH" b="1" dirty="0">
              <a:latin typeface="Layiji RuDuuRon Yaow" pitchFamily="2" charset="0"/>
              <a:cs typeface="Layiji RuDuuRon Yaow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 2. การ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เกิดส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ใหม่ในเขต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ภูมิศาสตร์เดียวกัน 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(</a:t>
            </a:r>
            <a:r>
              <a:rPr lang="en-US" b="1" dirty="0" smtClean="0">
                <a:latin typeface="Layiji RuDuuRon YaowMak" pitchFamily="2" charset="0"/>
                <a:cs typeface="Layiji RuDuuRon YaowMak" pitchFamily="2" charset="0"/>
              </a:rPr>
              <a:t>Sympatric Speciation)</a:t>
            </a:r>
            <a:endParaRPr lang="th-TH" b="1" dirty="0">
              <a:latin typeface="Layiji RuDuuRon YaowMak" pitchFamily="2" charset="0"/>
              <a:cs typeface="Layiji RuDuuRon YaowMak" pitchFamily="2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7544" y="2996952"/>
            <a:ext cx="8229600" cy="13967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h-TH" dirty="0" smtClean="0"/>
              <a:t>	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	เป็นการ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เกิดส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ใหม่ในถิ่นอาศัยเดียวกับ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บรรพบุรุษ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 โดยมีกลไกมาป้องกันไม่ให้สามารถผสมพันธุ์กันได้ แม้จะอยู่ในพื้นที่เดียวกัน</a:t>
            </a:r>
            <a:endParaRPr lang="en-US" dirty="0" smtClean="0">
              <a:latin typeface="Layiji RuDuuRon YaowMak" pitchFamily="2" charset="0"/>
              <a:cs typeface="Layiji RuDuuRon YaowMak" pitchFamily="2" charset="0"/>
            </a:endParaRPr>
          </a:p>
          <a:p>
            <a:pPr>
              <a:buNone/>
            </a:pPr>
            <a:r>
              <a:rPr lang="en-US" dirty="0" smtClean="0">
                <a:latin typeface="Layiji RuDuuRon YaowMak" pitchFamily="2" charset="0"/>
                <a:cs typeface="Layiji RuDuuRon YaowMak" pitchFamily="2" charset="0"/>
              </a:rPr>
              <a:t>	</a:t>
            </a:r>
            <a:endParaRPr lang="th-TH" b="1" dirty="0" smtClean="0">
              <a:latin typeface="Layiji RuDuuRon YaowMak" pitchFamily="2" charset="0"/>
              <a:cs typeface="Layiji RuDuuRon YaowMak" pitchFamily="2" charset="0"/>
            </a:endParaRPr>
          </a:p>
          <a:p>
            <a:pPr>
              <a:buNone/>
            </a:pPr>
            <a:endParaRPr lang="th-TH" b="1" dirty="0">
              <a:latin typeface="Layiji RuDuuRon YaowMak" pitchFamily="2" charset="0"/>
              <a:cs typeface="Layiji RuDuuRon YaowMak" pitchFamily="2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กระบวนการ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เกิดส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 (</a:t>
            </a:r>
            <a:r>
              <a:rPr lang="en-US" dirty="0">
                <a:latin typeface="Layiji RuDuuRon YaowMak" pitchFamily="2" charset="0"/>
                <a:cs typeface="Layiji RuDuuRon YaowMak" pitchFamily="2" charset="0"/>
              </a:rPr>
              <a:t>Speciation) 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หมายถึงการเกิด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สิ่งมีชีวิตส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ใหม่ จากการเปลี่ยนแปลงที่สะสมทีละเล็กทีละน้อย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ของส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ดั้งเดิมตามกาลเวลา แบ่งออกเป็น 2 แบบ คือ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1. แบบอนา</a:t>
            </a:r>
            <a:r>
              <a:rPr lang="th-TH" b="1" dirty="0" err="1">
                <a:latin typeface="Layiji RuDuuRon YaowMak" pitchFamily="2" charset="0"/>
                <a:cs typeface="Layiji RuDuuRon YaowMak" pitchFamily="2" charset="0"/>
              </a:rPr>
              <a:t>เจเนซิส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 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(วิวัฒนาการสายตรง </a:t>
            </a:r>
            <a:r>
              <a:rPr lang="en-US" b="1" dirty="0" smtClean="0">
                <a:latin typeface="Layiji RuDuuRon YaowMak" pitchFamily="2" charset="0"/>
                <a:cs typeface="Layiji RuDuuRon YaowMak" pitchFamily="2" charset="0"/>
              </a:rPr>
              <a:t>)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  <p:pic>
        <p:nvPicPr>
          <p:cNvPr id="2050" name="Picture 2" descr="D:\BAIFERN\phyleti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2828925" cy="2819400"/>
          </a:xfrm>
          <a:prstGeom prst="rect">
            <a:avLst/>
          </a:prstGeom>
          <a:noFill/>
        </p:spPr>
      </p:pic>
      <p:pic>
        <p:nvPicPr>
          <p:cNvPr id="2051" name="Picture 3" descr="D:\BAIFERN\anage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8738" y="1206500"/>
            <a:ext cx="1914525" cy="526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   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2.แบบคลาโด</a:t>
            </a:r>
            <a:r>
              <a:rPr lang="th-TH" b="1" dirty="0" err="1">
                <a:latin typeface="Layiji RuDuuRon YaowMak" pitchFamily="2" charset="0"/>
                <a:cs typeface="Layiji RuDuuRon YaowMak" pitchFamily="2" charset="0"/>
              </a:rPr>
              <a:t>เจเนซิส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 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(การแยกแขนง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ของส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 </a:t>
            </a:r>
            <a:r>
              <a:rPr lang="en-US" b="1" dirty="0" smtClean="0">
                <a:latin typeface="Layiji RuDuuRon YaowMak" pitchFamily="2" charset="0"/>
                <a:cs typeface="Layiji RuDuuRon YaowMak" pitchFamily="2" charset="0"/>
              </a:rPr>
              <a:t>)</a:t>
            </a:r>
            <a:r>
              <a:rPr lang="en-US" b="1" dirty="0">
                <a:latin typeface="Layiji RuDuuRon YaowMak" pitchFamily="2" charset="0"/>
                <a:cs typeface="Layiji RuDuuRon YaowMak" pitchFamily="2" charset="0"/>
              </a:rPr>
              <a:t> 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  <p:pic>
        <p:nvPicPr>
          <p:cNvPr id="3074" name="Picture 2" descr="D:\BAIFERN\anagen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3009900" cy="53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กลไกสำคัญในการแบ่งแยก</a:t>
            </a:r>
            <a:r>
              <a:rPr lang="th-TH" b="1" dirty="0" err="1">
                <a:latin typeface="Layiji RuDuuRon YaowMak" pitchFamily="2" charset="0"/>
                <a:cs typeface="Layiji RuDuuRon YaowMak" pitchFamily="2" charset="0"/>
              </a:rPr>
              <a:t>ระหว่างส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b="1" dirty="0" err="1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ต่างๆ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การแบ่งแยกเชิงสืบพันธุ์ (</a:t>
            </a:r>
            <a:r>
              <a:rPr lang="en-US" dirty="0" smtClean="0">
                <a:latin typeface="Layiji RuDuuRon YaowMak" pitchFamily="2" charset="0"/>
                <a:cs typeface="Layiji RuDuuRon YaowMak" pitchFamily="2" charset="0"/>
              </a:rPr>
              <a:t>Reproductive isolation) 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เป็น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กลไกทางชีวภาพที่สิ่งมีชีวิตแต่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ละส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พัฒนาขึ้นมาเพื่อใช้ในการป้องกันการถ่ายทอดยีนระหว่าง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ต่างส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 แบ่งเป็น 2 กลุ่ม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6250706"/>
          </a:xfrm>
        </p:spPr>
        <p:txBody>
          <a:bodyPr>
            <a:normAutofit/>
          </a:bodyPr>
          <a:lstStyle/>
          <a:p>
            <a:r>
              <a:rPr lang="th-TH" b="1" dirty="0" err="1">
                <a:latin typeface="Layiji RuDuuRon YaowMak" pitchFamily="2" charset="0"/>
                <a:cs typeface="Layiji RuDuuRon YaowMak" pitchFamily="2" charset="0"/>
              </a:rPr>
              <a:t>สปีชีส์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หมายถึงกลุ่มของสิ่งมีชีวิตที่มีลักษณะทางพันธุ์กรรมคล้ายคลึงกันมาก ทั้งรูปร่าง และพฤติกรรม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 ทำให้สามารถผสมพันธุ์ และถ่ายทอดลักษณ์ทางพันธุกรรมให้ลูกหลานได้อย่างปกติ โดยที่ลูกไม่เป็นหมัน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กลไก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การแยกทางสืบพันธุ์ก่อนระยะไซ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โกต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  <p:pic>
        <p:nvPicPr>
          <p:cNvPr id="4098" name="Picture 2" descr="D:\BAIFERN\picture11319648471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213798" cy="4886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ถิ่นที่อยู่อาศัย 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 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 </a:t>
            </a:r>
          </a:p>
        </p:txBody>
      </p:sp>
      <p:pic>
        <p:nvPicPr>
          <p:cNvPr id="5124" name="Picture 4" descr="D:\BAIFERN\ws_Blue_frog_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5904656" cy="3321369"/>
          </a:xfrm>
          <a:prstGeom prst="rect">
            <a:avLst/>
          </a:prstGeom>
          <a:noFill/>
        </p:spPr>
      </p:pic>
      <p:pic>
        <p:nvPicPr>
          <p:cNvPr id="5125" name="Picture 5" descr="D:\BAIFERN\the-frog-484629_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6096000" cy="405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พฤติกรรมการผสม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พันธุ์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  <p:pic>
        <p:nvPicPr>
          <p:cNvPr id="4" name="Glamorous Indian Peacock _ Pavo Real Glamuros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628800"/>
            <a:ext cx="6965032" cy="3917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โครงสร้างของอวัยวะสืบพันธุ์</a:t>
            </a:r>
            <a:r>
              <a:rPr lang="th-TH" b="1" dirty="0"/>
              <a:t> </a:t>
            </a:r>
            <a:endParaRPr lang="th-TH" dirty="0"/>
          </a:p>
        </p:txBody>
      </p:sp>
      <p:pic>
        <p:nvPicPr>
          <p:cNvPr id="6146" name="Picture 2" descr="D:\BAIFERN\1 (13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6200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ช่วงเวลาในการผสมพันธุ์ </a:t>
            </a:r>
          </a:p>
        </p:txBody>
      </p:sp>
      <p:pic>
        <p:nvPicPr>
          <p:cNvPr id="7172" name="Picture 4" descr="D:\BAIFERN\pseudoobscur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5186461" cy="3457641"/>
          </a:xfrm>
          <a:prstGeom prst="rect">
            <a:avLst/>
          </a:prstGeom>
          <a:noFill/>
        </p:spPr>
      </p:pic>
      <p:pic>
        <p:nvPicPr>
          <p:cNvPr id="7173" name="Picture 5" descr="D:\BAIFERN\persimilisM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420888"/>
            <a:ext cx="4320480" cy="3245359"/>
          </a:xfrm>
          <a:prstGeom prst="rect">
            <a:avLst/>
          </a:prstGeom>
          <a:noFill/>
        </p:spPr>
      </p:pic>
      <p:pic>
        <p:nvPicPr>
          <p:cNvPr id="7176" name="Picture 8" descr="http://tomdollar.files.wordpress.com/2010/09/western-spotted-skunk_st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125908"/>
            <a:ext cx="5400600" cy="3591400"/>
          </a:xfrm>
          <a:prstGeom prst="rect">
            <a:avLst/>
          </a:prstGeom>
          <a:noFill/>
        </p:spPr>
      </p:pic>
      <p:pic>
        <p:nvPicPr>
          <p:cNvPr id="7178" name="Picture 10" descr="http://mpietrangelo.com/hbio/unit/13_darwinism/Chapter_14/B_Jpegs_of_Art_and_Photos/14_Unlabeled_Art_and_Photos/14_02abWestSpottedSkunk-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2708920"/>
            <a:ext cx="5417994" cy="3081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สรีรวิทยาของเซลล์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สืบพันธุ์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เมื่อเซลล์สืบพันธุ์ของสิ่งมีชีวิต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ต่างสปีชส์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กันมีโอกาสมาพบกัน แต่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ไม่สามารถ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ปฎิ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สนธิกันได้ อาจเป็นเพราะอสุจิไม่สามารถอยู่ภายในร่างกายเพศเมียได้ หรืออสุจิไม่สามารถสลายสารเคมีที่หุ้มเซลล์ไข่ของสิ่งมีชีวิต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ต่างสปีชส์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ได้ 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กลไก</a:t>
            </a:r>
            <a:r>
              <a:rPr lang="th-TH" b="1" dirty="0">
                <a:latin typeface="Layiji RuDuuRon YaowMak" pitchFamily="2" charset="0"/>
                <a:cs typeface="Layiji RuDuuRon YaowMak" pitchFamily="2" charset="0"/>
              </a:rPr>
              <a:t>การแยกการสืบพันธุ์หลังระยะไซ</a:t>
            </a:r>
            <a:r>
              <a:rPr lang="th-TH" b="1" dirty="0" err="1" smtClean="0">
                <a:latin typeface="Layiji RuDuuRon YaowMak" pitchFamily="2" charset="0"/>
                <a:cs typeface="Layiji RuDuuRon YaowMak" pitchFamily="2" charset="0"/>
              </a:rPr>
              <a:t>โกต</a:t>
            </a: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  <a:t>ลูกผสม</a:t>
            </a:r>
            <a:r>
              <a:rPr lang="th-TH" sz="3600" b="1" dirty="0">
                <a:latin typeface="Layiji RuDuuRon YaowMak" pitchFamily="2" charset="0"/>
                <a:cs typeface="Layiji RuDuuRon YaowMak" pitchFamily="2" charset="0"/>
              </a:rPr>
              <a:t>ตายก่อนถึงวัยเจริญ</a:t>
            </a:r>
            <a: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  <a:t>พันธุ์</a:t>
            </a:r>
            <a:b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3600" b="1" dirty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3600" b="1" dirty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3600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b="1" dirty="0"/>
              <a:t/>
            </a:r>
            <a:br>
              <a:rPr lang="th-TH" b="1" dirty="0"/>
            </a:br>
            <a:endParaRPr lang="th-TH" dirty="0"/>
          </a:p>
        </p:txBody>
      </p:sp>
      <p:pic>
        <p:nvPicPr>
          <p:cNvPr id="8194" name="Picture 2" descr="D:\BAIFERN\rana_catesbeian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348880"/>
            <a:ext cx="3889107" cy="28779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19256" cy="142617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ลูกผสมเป็นหมัน </a:t>
            </a:r>
            <a:br>
              <a:rPr lang="th-TH" b="1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b="1" dirty="0" smtClean="0">
                <a:latin typeface="Layiji RuDuuRon YaowMak" pitchFamily="2" charset="0"/>
                <a:cs typeface="Layiji RuDuuRon YaowMak" pitchFamily="2" charset="0"/>
              </a:rPr>
            </a:br>
            <a:endParaRPr lang="th-TH" dirty="0"/>
          </a:p>
        </p:txBody>
      </p:sp>
      <p:pic>
        <p:nvPicPr>
          <p:cNvPr id="9218" name="Picture 2" descr="D:\BAIFERN\15468331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077072"/>
            <a:ext cx="4176464" cy="2505154"/>
          </a:xfrm>
          <a:prstGeom prst="rect">
            <a:avLst/>
          </a:prstGeom>
          <a:noFill/>
        </p:spPr>
      </p:pic>
      <p:pic>
        <p:nvPicPr>
          <p:cNvPr id="9222" name="Picture 6" descr="http://36.media.tumblr.com/63dc1e99f02f742ac9840edd44e24f34/tumblr_mtl68nvOh31rlt1ilo1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3888432" cy="2916324"/>
          </a:xfrm>
          <a:prstGeom prst="rect">
            <a:avLst/>
          </a:prstGeom>
          <a:noFill/>
        </p:spPr>
      </p:pic>
      <p:pic>
        <p:nvPicPr>
          <p:cNvPr id="9226" name="Picture 10" descr="http://upload.wikimedia.org/wikipedia/commons/7/7b/Donkey_1_arp_750p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124744"/>
            <a:ext cx="4320480" cy="30877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หา</a:t>
            </a:r>
            <a:r>
              <a:rPr lang="th-TH" dirty="0" err="1" smtClean="0"/>
              <a:t>รูปไลเกอร์</a:t>
            </a:r>
            <a:r>
              <a:rPr lang="th-TH" dirty="0" smtClean="0"/>
              <a:t> </a:t>
            </a:r>
            <a:r>
              <a:rPr lang="th-TH" dirty="0" err="1" smtClean="0"/>
              <a:t>ไทกอน</a:t>
            </a:r>
            <a:r>
              <a:rPr lang="th-TH" dirty="0" smtClean="0"/>
              <a:t>ลงได้เลย</a:t>
            </a:r>
            <a:endParaRPr lang="th-TH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BAIFERN\dolphin-and-wholphin-jumping-togeth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268760"/>
            <a:ext cx="5954712" cy="4248150"/>
          </a:xfrm>
          <a:prstGeom prst="rect">
            <a:avLst/>
          </a:prstGeom>
          <a:noFill/>
        </p:spPr>
      </p:pic>
      <p:pic>
        <p:nvPicPr>
          <p:cNvPr id="38916" name="Picture 4" descr="http://pe2.isanook.com/ns/0/wb/i/ui/208/1041671/article-2016781-05fc11e0000005dc-523_634x396_1311206197.jpg;r:width=580;static:p_s1sf_ns_0;file:dc11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5524500" cy="3457576"/>
          </a:xfrm>
          <a:prstGeom prst="rect">
            <a:avLst/>
          </a:prstGeom>
          <a:noFill/>
        </p:spPr>
      </p:pic>
      <p:pic>
        <p:nvPicPr>
          <p:cNvPr id="38918" name="Picture 6" descr="http://images.gizmag.com/hero/dolphinspeak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052736"/>
            <a:ext cx="5048250" cy="2828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 เมื่อสิ่งมีชีวิตชนิดใดชนิดหนึ่ง เปลี่ยนถิ่นที่อยู่อาศัย และมีการปรับตัวตามสภาพแวดล้อมใหม่จนเกิดการเปลี่ยนแปลงทาง รูปร่างหรือพฤติกรรมและถ่ายทอดลักษณะทางพันธุกรรมแบบใหม่สู่ลูกหลาน จนทำให้ไม่สามารถกลับไปอาศัยหรือผสมพันธุ์กับกับสิ่งมีชีวิตต้นตระกูลได้อีก ถือว่าเป็นการเกิดสิ่งมีชีวิตใหม่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หรือส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>
                <a:latin typeface="Layiji RuDuuRon YaowMak" pitchFamily="2" charset="0"/>
                <a:cs typeface="Layiji RuDuuRon YaowMak" pitchFamily="2" charset="0"/>
              </a:rPr>
              <a:t>ชีส์</a:t>
            </a:r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ใหม่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latin typeface="Layiji RuDuuRon YaowMak" pitchFamily="2" charset="0"/>
                <a:cs typeface="Layiji RuDuuRon YaowMak" pitchFamily="2" charset="0"/>
              </a:rPr>
              <a:t>ลูกผสมล้มเหลว</a:t>
            </a:r>
            <a:br>
              <a:rPr lang="th-TH" b="1" dirty="0" smtClean="0">
                <a:latin typeface="Layiji RuDuuRon YaowMak" pitchFamily="2" charset="0"/>
                <a:cs typeface="Layiji RuDuuRon YaowMak" pitchFamily="2" charset="0"/>
              </a:rPr>
            </a:br>
            <a:endParaRPr lang="th-TH" dirty="0"/>
          </a:p>
        </p:txBody>
      </p:sp>
      <p:pic>
        <p:nvPicPr>
          <p:cNvPr id="10242" name="Picture 2" descr="D:\BAIFERN\7189351386_bf116e6a46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502401" cy="3829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สมาชิก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th-TH" dirty="0" smtClean="0"/>
              <a:t>นางสาว </a:t>
            </a:r>
            <a:r>
              <a:rPr lang="th-TH" dirty="0" err="1" smtClean="0"/>
              <a:t>ศิ</a:t>
            </a:r>
            <a:r>
              <a:rPr lang="th-TH" dirty="0" smtClean="0"/>
              <a:t>ริประภา ทรงโฉม เลขที่ 12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อตินุช เสถียรบุญทวี </a:t>
            </a:r>
            <a:r>
              <a:rPr lang="th-TH" dirty="0" err="1" smtClean="0"/>
              <a:t>เลช</a:t>
            </a:r>
            <a:r>
              <a:rPr lang="th-TH" dirty="0" smtClean="0"/>
              <a:t>ที่ 13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ขวัญมนัส สุขกุล เลขที่ 14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</a:t>
            </a:r>
            <a:r>
              <a:rPr lang="th-TH" dirty="0" err="1" smtClean="0"/>
              <a:t>ภิญร</a:t>
            </a:r>
            <a:r>
              <a:rPr lang="th-TH" dirty="0" smtClean="0"/>
              <a:t>ดา นาคอิ่ม เลขที่ 16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กุลสตรี ทุมสิทธิ์ เลขที่ 28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ปลายฟ้า นาถประนิล เลขที่ 41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วิภาวี </a:t>
            </a:r>
            <a:r>
              <a:rPr lang="th-TH" dirty="0" err="1" smtClean="0"/>
              <a:t>สิริโภ</a:t>
            </a:r>
            <a:r>
              <a:rPr lang="th-TH" dirty="0" smtClean="0"/>
              <a:t>คาสาธุกิจ เลขที่ 44</a:t>
            </a:r>
          </a:p>
          <a:p>
            <a:pPr marL="514350" indent="-514350">
              <a:buAutoNum type="arabicPeriod"/>
            </a:pPr>
            <a:r>
              <a:rPr lang="th-TH" dirty="0" smtClean="0"/>
              <a:t>นางสาว </a:t>
            </a:r>
            <a:r>
              <a:rPr lang="th-TH" dirty="0" err="1" smtClean="0"/>
              <a:t>อัญธิ</a:t>
            </a:r>
            <a:r>
              <a:rPr lang="th-TH" dirty="0" smtClean="0"/>
              <a:t>กานต์ ปุ๋ยกระ</a:t>
            </a:r>
            <a:r>
              <a:rPr lang="th-TH" dirty="0" err="1" smtClean="0"/>
              <a:t>โทก</a:t>
            </a:r>
            <a:r>
              <a:rPr lang="th-TH" dirty="0" smtClean="0"/>
              <a:t> เลขที่ 47</a:t>
            </a:r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สิ่งมีชีวิตแต่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ละส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ชี่ส์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จะมีลักษณะเด่นเฉพาะซึ่งแตกต่างไป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จากส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ชี่ส์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อื่น และแม้แต่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ภายในส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ปี</a:t>
            </a:r>
            <a:r>
              <a:rPr lang="th-TH" dirty="0" err="1" smtClean="0">
                <a:latin typeface="Layiji RuDuuRon YaowMak" pitchFamily="2" charset="0"/>
                <a:cs typeface="Layiji RuDuuRon YaowMak" pitchFamily="2" charset="0"/>
              </a:rPr>
              <a:t>ชี่ส์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เดียวกันก็ยังมีความหลากหลายของลักษณะเกิดขึ้น</a:t>
            </a:r>
            <a:endParaRPr lang="th-TH" dirty="0">
              <a:latin typeface="Layiji RuDuuRon YaowMak" pitchFamily="2" charset="0"/>
              <a:cs typeface="Layiji RuDuuRon YaowMak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BAIFERN\Impressed-tortoise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6191250" cy="4171950"/>
          </a:xfrm>
          <a:prstGeom prst="rect">
            <a:avLst/>
          </a:prstGeom>
          <a:noFill/>
        </p:spPr>
      </p:pic>
      <p:pic>
        <p:nvPicPr>
          <p:cNvPr id="14339" name="Picture 3" descr="D:\BAIFERN\Elongated-tortoise-side-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6191250" cy="4514850"/>
          </a:xfrm>
          <a:prstGeom prst="rect">
            <a:avLst/>
          </a:prstGeom>
          <a:noFill/>
        </p:spPr>
      </p:pic>
      <p:pic>
        <p:nvPicPr>
          <p:cNvPr id="14340" name="Picture 4" descr="D:\BAIFERN\Platysternon_megacephalum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556792"/>
            <a:ext cx="6096000" cy="4572000"/>
          </a:xfrm>
          <a:prstGeom prst="rect">
            <a:avLst/>
          </a:prstGeom>
          <a:noFill/>
        </p:spPr>
      </p:pic>
      <p:pic>
        <p:nvPicPr>
          <p:cNvPr id="14341" name="Picture 5" descr="D:\BAIFERN\Impressed-tortoise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6191250" cy="4171950"/>
          </a:xfrm>
          <a:prstGeom prst="rect">
            <a:avLst/>
          </a:prstGeom>
          <a:noFill/>
        </p:spPr>
      </p:pic>
      <p:pic>
        <p:nvPicPr>
          <p:cNvPr id="14342" name="Picture 6" descr="D:\BAIFERN\miniQLG3KE019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692696"/>
            <a:ext cx="7620001" cy="5067300"/>
          </a:xfrm>
          <a:prstGeom prst="rect">
            <a:avLst/>
          </a:prstGeom>
          <a:noFill/>
        </p:spPr>
      </p:pic>
      <p:pic>
        <p:nvPicPr>
          <p:cNvPr id="14343" name="Picture 7" descr="D:\BAIFERN\Young-spiny-turtle-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556792"/>
            <a:ext cx="6191251" cy="4133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BAIFERN\129500461375869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5396558" cy="4317247"/>
          </a:xfrm>
          <a:prstGeom prst="rect">
            <a:avLst/>
          </a:prstGeom>
          <a:noFill/>
        </p:spPr>
      </p:pic>
      <p:pic>
        <p:nvPicPr>
          <p:cNvPr id="12291" name="Picture 3" descr="D:\BAIFERN\1198059197japanese_spit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24744"/>
            <a:ext cx="3048000" cy="2286000"/>
          </a:xfrm>
          <a:prstGeom prst="rect">
            <a:avLst/>
          </a:prstGeom>
          <a:noFill/>
        </p:spPr>
      </p:pic>
      <p:pic>
        <p:nvPicPr>
          <p:cNvPr id="12292" name="Picture 4" descr="D:\BAIFERN\aladdin-siberian-husky-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8925" y="2190750"/>
            <a:ext cx="3121025" cy="2081213"/>
          </a:xfrm>
          <a:prstGeom prst="rect">
            <a:avLst/>
          </a:prstGeom>
          <a:noFill/>
        </p:spPr>
      </p:pic>
      <p:pic>
        <p:nvPicPr>
          <p:cNvPr id="12293" name="Picture 5" descr="D:\BAIFERN\Border-Collie_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908720"/>
            <a:ext cx="5715001" cy="3810000"/>
          </a:xfrm>
          <a:prstGeom prst="rect">
            <a:avLst/>
          </a:prstGeom>
          <a:noFill/>
        </p:spPr>
      </p:pic>
      <p:pic>
        <p:nvPicPr>
          <p:cNvPr id="12294" name="Picture 6" descr="D:\BAIFERN\Dalmatian-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620688"/>
            <a:ext cx="6840760" cy="5130570"/>
          </a:xfrm>
          <a:prstGeom prst="rect">
            <a:avLst/>
          </a:prstGeom>
          <a:noFill/>
        </p:spPr>
      </p:pic>
      <p:pic>
        <p:nvPicPr>
          <p:cNvPr id="12295" name="Picture 7" descr="D:\BAIFERN\downloa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1412776"/>
            <a:ext cx="6336704" cy="3733252"/>
          </a:xfrm>
          <a:prstGeom prst="rect">
            <a:avLst/>
          </a:prstGeom>
          <a:noFill/>
        </p:spPr>
      </p:pic>
      <p:pic>
        <p:nvPicPr>
          <p:cNvPr id="12296" name="Picture 8" descr="D:\BAIFERN\shih_tzu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1844824"/>
            <a:ext cx="5184576" cy="4147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AIFERN\halfmoon-betta-splendens-red-m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6336704" cy="3563680"/>
          </a:xfrm>
          <a:prstGeom prst="rect">
            <a:avLst/>
          </a:prstGeom>
          <a:noFill/>
        </p:spPr>
      </p:pic>
      <p:pic>
        <p:nvPicPr>
          <p:cNvPr id="13315" name="Picture 3" descr="D:\BAIFERN\Betta_splendens_male_crowntai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6063" y="2120900"/>
            <a:ext cx="4832350" cy="3257550"/>
          </a:xfrm>
          <a:prstGeom prst="rect">
            <a:avLst/>
          </a:prstGeom>
          <a:noFill/>
        </p:spPr>
      </p:pic>
      <p:pic>
        <p:nvPicPr>
          <p:cNvPr id="13316" name="Picture 4" descr="D:\BAIFERN\siamese_fighting_fish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764704"/>
            <a:ext cx="5368107" cy="4227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256584"/>
          </a:xfrm>
        </p:spPr>
        <p:txBody>
          <a:bodyPr>
            <a:normAutofit/>
          </a:bodyPr>
          <a:lstStyle/>
          <a:p>
            <a:r>
              <a:rPr lang="th-TH" dirty="0">
                <a:latin typeface="Layiji RuDuuRon YaowMak" pitchFamily="2" charset="0"/>
                <a:cs typeface="Layiji RuDuuRon YaowMak" pitchFamily="2" charset="0"/>
              </a:rPr>
              <a:t>การจัดหมวดหมู่ของ</a:t>
            </a: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สิ่งมีชีวิต</a:t>
            </a:r>
            <a:br>
              <a:rPr lang="th-TH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dirty="0" smtClean="0">
                <a:latin typeface="Layiji RuDuuRon YaowMak" pitchFamily="2" charset="0"/>
                <a:cs typeface="Layiji RuDuuRon YaowMak" pitchFamily="2" charset="0"/>
              </a:rPr>
              <a:t>หน้านี้ขอเป็นรูปสัตว์อะไรก็ได้ตัดแต่งเยอะๆ</a:t>
            </a:r>
            <a:r>
              <a:rPr lang="th-TH" dirty="0"/>
              <a:t/>
            </a:r>
            <a:br>
              <a:rPr lang="th-TH" dirty="0"/>
            </a:b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algn="l"/>
            <a: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  <a:t>นักวิทยาศาสตร์ได้</a:t>
            </a:r>
            <a:r>
              <a:rPr lang="th-TH" sz="2800" dirty="0" err="1" smtClean="0">
                <a:latin typeface="Layiji RuDuuRon YaowMak" pitchFamily="2" charset="0"/>
                <a:cs typeface="Layiji RuDuuRon YaowMak" pitchFamily="2" charset="0"/>
              </a:rPr>
              <a:t>จําแนก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สิ่งมีชีวิตออกเป็นหมวดหมู่ หรือ อนุกรมวิธาน (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taxonomy) 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ซึ่งมีส่วนประกอบดังนี้</a:t>
            </a:r>
            <a: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           1. การจัดหมวดหมู่ (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classification) </a:t>
            </a:r>
            <a: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  <a:t> จัดตัวอย่างสิ่งมีชีวิตนั้นให้เข้าหมวดหมู่ให้ถูกต้องและสอดคล้อง ตามลักษณะที่เกี่ยวข้องสัมพันธ์กันระหว่างหมู่ของสิ่งมีชีวิต  และเป็นที่ยอมรับตามหลักอนุกรมวิธานปัจจุบัน</a:t>
            </a:r>
            <a: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           2. การวิเคราะห์ชนิดของสิ่งมีชีวิต (</a:t>
            </a:r>
            <a:r>
              <a:rPr lang="en-US" sz="2800" dirty="0" smtClean="0">
                <a:latin typeface="Layiji RuDuuRon YaowMak" pitchFamily="2" charset="0"/>
                <a:cs typeface="Layiji RuDuuRon YaowMak" pitchFamily="2" charset="0"/>
              </a:rPr>
              <a:t>Identification)</a:t>
            </a:r>
            <a: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  <a:t>การวินิจฉัยตัวอย่างที่ได้มาโดยที่ได้มาโดยที่ยังไม่ทราบ รายละเอียด นำไปเปรียบเทียบลักษณะกับสิ่งมีชีวิตที่รู้จักแล้ว  วิเคราะห์รายละเอียดว่ามีความ คล้ายคลึงกันหรือแตกต่างกันอย่างไร อาจอาศัยข้อมูลจากเอกสารต่าง ๆ  เช่น  คู่มือ  หนังสือเกี่ยวกับพืช  และหนังสือเกี่ยวกับสัตว์  เป็นต้น</a:t>
            </a:r>
            <a:r>
              <a:rPr lang="en-US" sz="2800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en-US" sz="2800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        </a:t>
            </a:r>
            <a:r>
              <a:rPr lang="en-US" sz="2800" dirty="0" smtClean="0">
                <a:latin typeface="Layiji RuDuuRon YaowMak" pitchFamily="2" charset="0"/>
                <a:cs typeface="Layiji RuDuuRon YaowMak" pitchFamily="2" charset="0"/>
              </a:rPr>
              <a:t>3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. 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การตั้งชื่อสิ่งมีชีวิต (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nomenclature) 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เป็นการให้ชื่อแก่สิ่งมีชีวิตอย่างมีหลักและวิธีการที่เป็น สากลที่เรียกว่า ชื่อวิทยาศาสตร์ (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Scientific name) 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ซึ่งเป็นชื่อที่ใช้เหมือนกันทั่วโลก</a:t>
            </a:r>
            <a: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  <a:t/>
            </a:r>
            <a:br>
              <a:rPr lang="th-TH" sz="2800" dirty="0" smtClean="0">
                <a:latin typeface="Layiji RuDuuRon YaowMak" pitchFamily="2" charset="0"/>
                <a:cs typeface="Layiji RuDuuRon YaowMak" pitchFamily="2" charset="0"/>
              </a:rPr>
            </a:b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           นอกจากนี้ควรมีชื่อท้องถิ่น (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native name) 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และชื่อสามัญ (</a:t>
            </a:r>
            <a:r>
              <a:rPr lang="en-US" sz="2800" dirty="0">
                <a:latin typeface="Layiji RuDuuRon YaowMak" pitchFamily="2" charset="0"/>
                <a:cs typeface="Layiji RuDuuRon YaowMak" pitchFamily="2" charset="0"/>
              </a:rPr>
              <a:t>common name) 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ของสิ่ง</a:t>
            </a:r>
            <a:r>
              <a:rPr lang="th-TH" sz="2800" dirty="0" err="1">
                <a:latin typeface="Layiji RuDuuRon YaowMak" pitchFamily="2" charset="0"/>
                <a:cs typeface="Layiji RuDuuRon YaowMak" pitchFamily="2" charset="0"/>
              </a:rPr>
              <a:t>มีชีิวิต</a:t>
            </a:r>
            <a:r>
              <a:rPr lang="th-TH" sz="2800" dirty="0">
                <a:latin typeface="Layiji RuDuuRon YaowMak" pitchFamily="2" charset="0"/>
                <a:cs typeface="Layiji RuDuuRon YaowMak" pitchFamily="2" charset="0"/>
              </a:rPr>
              <a:t>ด้วย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286</Words>
  <Application>Microsoft Office PowerPoint</Application>
  <PresentationFormat>นำเสนอทางหน้าจอ (4:3)</PresentationFormat>
  <Paragraphs>39</Paragraphs>
  <Slides>31</Slides>
  <Notes>0</Notes>
  <HiddenSlides>0</HiddenSlides>
  <MMClips>2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31</vt:i4>
      </vt:variant>
    </vt:vector>
  </HeadingPairs>
  <TitlesOfParts>
    <vt:vector size="32" baseType="lpstr">
      <vt:lpstr>ชุดรูปแบบของ Office</vt:lpstr>
      <vt:lpstr>ความหลากหลาย</vt:lpstr>
      <vt:lpstr>สปีชีส์หมายถึงกลุ่มของสิ่งมีชีวิตที่มีลักษณะทางพันธุ์กรรมคล้ายคลึงกันมาก ทั้งรูปร่าง และพฤติกรรม ทำให้สามารถผสมพันธุ์ และถ่ายทอดลักษณ์ทางพันธุกรรมให้ลูกหลานได้อย่างปกติ โดยที่ลูกไม่เป็นหมัน</vt:lpstr>
      <vt:lpstr> เมื่อสิ่งมีชีวิตชนิดใดชนิดหนึ่ง เปลี่ยนถิ่นที่อยู่อาศัย และมีการปรับตัวตามสภาพแวดล้อมใหม่จนเกิดการเปลี่ยนแปลงทาง รูปร่างหรือพฤติกรรมและถ่ายทอดลักษณะทางพันธุกรรมแบบใหม่สู่ลูกหลาน จนทำให้ไม่สามารถกลับไปอาศัยหรือผสมพันธุ์กับกับสิ่งมีชีวิตต้นตระกูลได้อีก ถือว่าเป็นการเกิดสิ่งมีชีวิตใหม่หรือสปีชีส์ใหม่</vt:lpstr>
      <vt:lpstr>สิ่งมีชีวิตแต่ละสปีชี่ส์จะมีลักษณะเด่นเฉพาะซึ่งแตกต่างไปจากสปีชี่ส์อื่น และแม้แต่ภายในสปีชี่ส์เดียวกันก็ยังมีความหลากหลายของลักษณะเกิดขึ้น</vt:lpstr>
      <vt:lpstr>ภาพนิ่ง 5</vt:lpstr>
      <vt:lpstr>ภาพนิ่ง 6</vt:lpstr>
      <vt:lpstr>ภาพนิ่ง 7</vt:lpstr>
      <vt:lpstr>การจัดหมวดหมู่ของสิ่งมีชีวิต  หน้านี้ขอเป็นรูปสัตว์อะไรก็ได้ตัดแต่งเยอะๆ </vt:lpstr>
      <vt:lpstr>นักวิทยาศาสตร์ได้จําแนกสิ่งมีชีวิตออกเป็นหมวดหมู่ หรือ อนุกรมวิธาน (taxonomy) ซึ่งมีส่วนประกอบดังนี้            1. การจัดหมวดหมู่ (classification)  จัดตัวอย่างสิ่งมีชีวิตนั้นให้เข้าหมวดหมู่ให้ถูกต้องและสอดคล้อง ตามลักษณะที่เกี่ยวข้องสัมพันธ์กันระหว่างหมู่ของสิ่งมีชีวิต  และเป็นที่ยอมรับตามหลักอนุกรมวิธานปัจจุบัน            2. การวิเคราะห์ชนิดของสิ่งมีชีวิต (Identification)การวินิจฉัยตัวอย่างที่ได้มาโดยที่ได้มาโดยที่ยังไม่ทราบ รายละเอียด นำไปเปรียบเทียบลักษณะกับสิ่งมีชีวิตที่รู้จักแล้ว  วิเคราะห์รายละเอียดว่ามีความ คล้ายคลึงกันหรือแตกต่างกันอย่างไร อาจอาศัยข้อมูลจากเอกสารต่าง ๆ  เช่น  คู่มือ  หนังสือเกี่ยวกับพืช  และหนังสือเกี่ยวกับสัตว์  เป็นต้น         3. การตั้งชื่อสิ่งมีชีวิต (nomenclature) เป็นการให้ชื่อแก่สิ่งมีชีวิตอย่างมีหลักและวิธีการที่เป็น สากลที่เรียกว่า ชื่อวิทยาศาสตร์ (Scientific name) ซึ่งเป็นชื่อที่ใช้เหมือนกันทั่วโลก            นอกจากนี้ควรมีชื่อท้องถิ่น (native name) และชื่อสามัญ (common name) ของสิ่งมีชีิวิตด้วย</vt:lpstr>
      <vt:lpstr>ภาพนิ่ง 10</vt:lpstr>
      <vt:lpstr>การเกิดสปีชี่ส์ใหม่</vt:lpstr>
      <vt:lpstr> 1. การเกิดสปีชีส์ใหม่จากการแบ่งแยกทางภูมิศาสตร์ (Allopatric Speciation)</vt:lpstr>
      <vt:lpstr>การเกิดสปีชีส์ใหม่จากการแบ่งแยกทางภูมิศาสตร์</vt:lpstr>
      <vt:lpstr>ตัวอย่างการเกิดสปีชีส์ใหม่จากการแบ่งแยกทางภูมิศาสตร์ </vt:lpstr>
      <vt:lpstr> 2. การเกิดสปีชีส์ใหม่ในเขตภูมิศาสตร์เดียวกัน (Sympatric Speciation)</vt:lpstr>
      <vt:lpstr>กระบวนการเกิดสปีชีส์ (Speciation) หมายถึงการเกิดสิ่งมีชีวิตสปีชีส์ใหม่ จากการเปลี่ยนแปลงที่สะสมทีละเล็กทีละน้อยของสปีชีส์ดั้งเดิมตามกาลเวลา แบ่งออกเป็น 2 แบบ คือ</vt:lpstr>
      <vt:lpstr>1. แบบอนาเจเนซิส (วิวัฒนาการสายตรง )</vt:lpstr>
      <vt:lpstr>   2.แบบคลาโดเจเนซิส (การแยกแขนงของสปีชีส์ ) </vt:lpstr>
      <vt:lpstr>กลไกสำคัญในการแบ่งแยกระหว่างสปีชีส์ต่างๆ การแบ่งแยกเชิงสืบพันธุ์ (Reproductive isolation) เป็นกลไกทางชีวภาพที่สิ่งมีชีวิตแต่ละสปีชีส์พัฒนาขึ้นมาเพื่อใช้ในการป้องกันการถ่ายทอดยีนระหว่างต่างสปีชีส์ แบ่งเป็น 2 กลุ่ม</vt:lpstr>
      <vt:lpstr>กลไกการแยกทางสืบพันธุ์ก่อนระยะไซโกต</vt:lpstr>
      <vt:lpstr>ถิ่นที่อยู่อาศัย   </vt:lpstr>
      <vt:lpstr>พฤติกรรมการผสมพันธุ์</vt:lpstr>
      <vt:lpstr>โครงสร้างของอวัยวะสืบพันธุ์ </vt:lpstr>
      <vt:lpstr>ช่วงเวลาในการผสมพันธุ์ </vt:lpstr>
      <vt:lpstr>สรีรวิทยาของเซลล์สืบพันธุ์ เมื่อเซลล์สืบพันธุ์ของสิ่งมีชีวิตต่างสปีชส์กันมีโอกาสมาพบกัน แต่ไม่สามารถปฎิสนธิกันได้ อาจเป็นเพราะอสุจิไม่สามารถอยู่ภายในร่างกายเพศเมียได้ หรืออสุจิไม่สามารถสลายสารเคมีที่หุ้มเซลล์ไข่ของสิ่งมีชีวิตต่างสปีชส์ได้  </vt:lpstr>
      <vt:lpstr>กลไกการแยกการสืบพันธุ์หลังระยะไซโกต ลูกผสมตายก่อนถึงวัยเจริญพันธุ์      </vt:lpstr>
      <vt:lpstr>ลูกผสมเป็นหมัน   </vt:lpstr>
      <vt:lpstr>หารูปไลเกอร์ ไทกอนลงได้เลย</vt:lpstr>
      <vt:lpstr>ภาพนิ่ง 29</vt:lpstr>
      <vt:lpstr>ลูกผสมล้มเหลว </vt:lpstr>
      <vt:lpstr>สมาชิก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Admin</cp:lastModifiedBy>
  <cp:revision>52</cp:revision>
  <dcterms:created xsi:type="dcterms:W3CDTF">2015-02-14T04:13:05Z</dcterms:created>
  <dcterms:modified xsi:type="dcterms:W3CDTF">2015-02-15T07:34:26Z</dcterms:modified>
</cp:coreProperties>
</file>