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1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663E80-FBC5-43C8-9A39-B4E0BA60435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1DD6D1-9F4E-460D-94AA-66B504920FB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Thermal Properties of Materials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</a:t>
            </a:r>
            <a:r>
              <a:rPr lang="en-US" dirty="0" smtClean="0"/>
              <a:t>Shock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fracture of a body resulting from thermal stresses </a:t>
            </a:r>
            <a:r>
              <a:rPr lang="en-US" dirty="0" smtClean="0"/>
              <a:t>induced by </a:t>
            </a:r>
            <a:r>
              <a:rPr lang="en-US" dirty="0"/>
              <a:t>rapid </a:t>
            </a:r>
            <a:r>
              <a:rPr lang="en-US" dirty="0" smtClean="0"/>
              <a:t>temperature changes</a:t>
            </a:r>
          </a:p>
          <a:p>
            <a:r>
              <a:rPr lang="en-US" dirty="0"/>
              <a:t>Because ceramic materials are brittle, they </a:t>
            </a:r>
            <a:r>
              <a:rPr lang="en-US" dirty="0" smtClean="0"/>
              <a:t>are especially </a:t>
            </a:r>
            <a:r>
              <a:rPr lang="en-US" dirty="0"/>
              <a:t>susceptible to this type of failure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</a:t>
            </a:r>
            <a:r>
              <a:rPr lang="en-US" i="1" dirty="0"/>
              <a:t>heat capacity and specific </a:t>
            </a:r>
            <a:r>
              <a:rPr lang="en-US" i="1" dirty="0" smtClean="0"/>
              <a:t>heat</a:t>
            </a:r>
          </a:p>
          <a:p>
            <a:r>
              <a:rPr lang="en-US" dirty="0"/>
              <a:t>Note the primary mechanism by which </a:t>
            </a:r>
            <a:r>
              <a:rPr lang="en-US" dirty="0" smtClean="0"/>
              <a:t>thermal energy </a:t>
            </a:r>
            <a:r>
              <a:rPr lang="en-US" dirty="0"/>
              <a:t>is assimilated in solid materials</a:t>
            </a:r>
            <a:r>
              <a:rPr lang="en-US" dirty="0" smtClean="0"/>
              <a:t>.</a:t>
            </a:r>
          </a:p>
          <a:p>
            <a:r>
              <a:rPr lang="en-US" dirty="0"/>
              <a:t>Define </a:t>
            </a:r>
            <a:r>
              <a:rPr lang="en-US" i="1" dirty="0"/>
              <a:t>thermal conductivity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property that is </a:t>
            </a:r>
            <a:r>
              <a:rPr lang="en-US" dirty="0" smtClean="0"/>
              <a:t>indicative of </a:t>
            </a:r>
            <a:r>
              <a:rPr lang="en-US" dirty="0"/>
              <a:t>a material’s ability to absorb heat from the external surroundings; it </a:t>
            </a:r>
            <a:r>
              <a:rPr lang="en-US" dirty="0" smtClean="0"/>
              <a:t>represents the </a:t>
            </a:r>
            <a:r>
              <a:rPr lang="en-US" dirty="0"/>
              <a:t>amount of energy required to produce a </a:t>
            </a:r>
            <a:r>
              <a:rPr lang="en-US" dirty="0" smtClean="0"/>
              <a:t>unit temperature </a:t>
            </a:r>
            <a:r>
              <a:rPr lang="en-US" dirty="0"/>
              <a:t>rise. In </a:t>
            </a:r>
            <a:r>
              <a:rPr lang="en-US" dirty="0" smtClean="0"/>
              <a:t>mathematical terms</a:t>
            </a:r>
            <a:r>
              <a:rPr lang="en-US" dirty="0"/>
              <a:t>, the heat capacity C is expressed as follows</a:t>
            </a:r>
            <a:r>
              <a:rPr lang="en-US" i="1" dirty="0"/>
              <a:t>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4267200"/>
          <a:ext cx="1371600" cy="1012371"/>
        </p:xfrm>
        <a:graphic>
          <a:graphicData uri="http://schemas.openxmlformats.org/presentationml/2006/ole">
            <p:oleObj spid="_x0000_s1026" name="Equation" r:id="rId3" imgW="533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Heat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</a:t>
            </a:r>
            <a:r>
              <a:rPr lang="el-GR" dirty="0" smtClean="0"/>
              <a:t>Δ</a:t>
            </a:r>
            <a:r>
              <a:rPr lang="en-US" dirty="0" smtClean="0"/>
              <a:t>Q is the energy required to change the temperature by </a:t>
            </a:r>
            <a:r>
              <a:rPr lang="el-GR" dirty="0" smtClean="0"/>
              <a:t>Δ</a:t>
            </a:r>
            <a:r>
              <a:rPr lang="en-US" dirty="0" smtClean="0"/>
              <a:t>T</a:t>
            </a:r>
          </a:p>
          <a:p>
            <a:r>
              <a:rPr lang="en-US" dirty="0" smtClean="0"/>
              <a:t>Specific Heat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Where m is the mass of the substance </a:t>
            </a:r>
          </a:p>
          <a:p>
            <a:pPr lvl="1"/>
            <a:r>
              <a:rPr lang="en-US" dirty="0" smtClean="0"/>
              <a:t>c is the specific heat</a:t>
            </a:r>
          </a:p>
          <a:p>
            <a:pPr lvl="1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19437" y="3327400"/>
          <a:ext cx="3001963" cy="787400"/>
        </p:xfrm>
        <a:graphic>
          <a:graphicData uri="http://schemas.openxmlformats.org/presentationml/2006/ole">
            <p:oleObj spid="_x0000_s2050" name="Equation" r:id="rId3" imgW="7743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solid materials expand upon heating and contract when cooled. The </a:t>
            </a:r>
            <a:r>
              <a:rPr lang="en-US" dirty="0" smtClean="0"/>
              <a:t>change in </a:t>
            </a:r>
            <a:r>
              <a:rPr lang="en-US" dirty="0"/>
              <a:t>length with temperature for a solid material may be expressed as follows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 </a:t>
            </a:r>
            <a:r>
              <a:rPr lang="el-GR" dirty="0" smtClean="0"/>
              <a:t>α</a:t>
            </a:r>
            <a:r>
              <a:rPr lang="en-US" baseline="-25000" dirty="0" smtClean="0"/>
              <a:t>l </a:t>
            </a:r>
            <a:r>
              <a:rPr lang="en-US" dirty="0" smtClean="0"/>
              <a:t>is the linear coefficient of thermal expansion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86200" y="3657600"/>
          <a:ext cx="1848970" cy="1143000"/>
        </p:xfrm>
        <a:graphic>
          <a:graphicData uri="http://schemas.openxmlformats.org/presentationml/2006/ole">
            <p:oleObj spid="_x0000_s3074" name="Equation" r:id="rId3" imgW="6984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 Coefficient  of thermal expansion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Where </a:t>
            </a:r>
            <a:r>
              <a:rPr lang="el-GR" dirty="0" smtClean="0"/>
              <a:t>α</a:t>
            </a:r>
            <a:r>
              <a:rPr lang="en-US" baseline="-25000" dirty="0" smtClean="0"/>
              <a:t>v </a:t>
            </a:r>
            <a:r>
              <a:rPr lang="en-US" dirty="0" smtClean="0"/>
              <a:t>is the coefficient of volume expansion. Usually </a:t>
            </a:r>
            <a:r>
              <a:rPr lang="el-GR" dirty="0" smtClean="0"/>
              <a:t>α</a:t>
            </a:r>
            <a:r>
              <a:rPr lang="en-US" baseline="-25000" dirty="0" smtClean="0"/>
              <a:t>v</a:t>
            </a:r>
            <a:r>
              <a:rPr lang="en-US" dirty="0" smtClean="0"/>
              <a:t> is anisotropic but if isotropic, its value is 3</a:t>
            </a:r>
            <a:r>
              <a:rPr lang="el-GR" dirty="0" smtClean="0"/>
              <a:t>α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33800" y="2528341"/>
          <a:ext cx="1752600" cy="976859"/>
        </p:xfrm>
        <a:graphic>
          <a:graphicData uri="http://schemas.openxmlformats.org/presentationml/2006/ole">
            <p:oleObj spid="_x0000_s4098" name="Equation" r:id="rId3" imgW="774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Conductivity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Thermal conduction </a:t>
            </a:r>
            <a:r>
              <a:rPr lang="en-US" dirty="0" smtClean="0"/>
              <a:t>is a phenomenon </a:t>
            </a:r>
            <a:r>
              <a:rPr lang="en-US" dirty="0"/>
              <a:t>by which heat is transported from </a:t>
            </a:r>
            <a:r>
              <a:rPr lang="en-US" dirty="0" smtClean="0"/>
              <a:t>high to low-temperature </a:t>
            </a:r>
            <a:r>
              <a:rPr lang="en-US" dirty="0"/>
              <a:t>regions of a </a:t>
            </a:r>
            <a:r>
              <a:rPr lang="en-US" dirty="0" smtClean="0"/>
              <a:t>substance</a:t>
            </a:r>
          </a:p>
          <a:p>
            <a:r>
              <a:rPr lang="en-US" b="1" dirty="0" smtClean="0"/>
              <a:t>Thermal conductivity </a:t>
            </a:r>
            <a:r>
              <a:rPr lang="en-US" dirty="0" smtClean="0"/>
              <a:t>is the </a:t>
            </a:r>
            <a:r>
              <a:rPr lang="en-US" dirty="0"/>
              <a:t>property that characterizes the </a:t>
            </a:r>
            <a:r>
              <a:rPr lang="en-US" dirty="0" smtClean="0"/>
              <a:t>ability of </a:t>
            </a:r>
            <a:r>
              <a:rPr lang="en-US" dirty="0"/>
              <a:t>a material to transfer heat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505200"/>
            <a:ext cx="6477000" cy="56673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Steady State Heat Flow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85800" y="4191000"/>
            <a:ext cx="7467600" cy="160020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Where q is the heat flux or heat flow per unit time per unit area</a:t>
            </a:r>
            <a:r>
              <a:rPr lang="en-US" sz="2400" dirty="0"/>
              <a:t> (area </a:t>
            </a:r>
            <a:r>
              <a:rPr lang="en-US" sz="2400" dirty="0" smtClean="0"/>
              <a:t>being taken </a:t>
            </a:r>
            <a:r>
              <a:rPr lang="en-US" sz="2400" dirty="0"/>
              <a:t>as that perpendicular to the flow direction</a:t>
            </a:r>
            <a:r>
              <a:rPr lang="en-US" sz="2400" dirty="0" smtClean="0"/>
              <a:t>).</a:t>
            </a:r>
            <a:r>
              <a:rPr lang="en-US" sz="2400" dirty="0"/>
              <a:t> k is the </a:t>
            </a:r>
            <a:r>
              <a:rPr lang="en-US" sz="2400" dirty="0" smtClean="0"/>
              <a:t>thermal conductivity</a:t>
            </a:r>
            <a:r>
              <a:rPr lang="en-US" sz="2400" dirty="0"/>
              <a:t>, </a:t>
            </a:r>
            <a:r>
              <a:rPr lang="en-US" sz="2400" dirty="0" smtClean="0"/>
              <a:t>and </a:t>
            </a:r>
            <a:r>
              <a:rPr lang="el-GR" sz="2400" dirty="0" smtClean="0"/>
              <a:t>Δ</a:t>
            </a:r>
            <a:r>
              <a:rPr lang="en-US" sz="2400" dirty="0" smtClean="0"/>
              <a:t>T is </a:t>
            </a:r>
            <a:r>
              <a:rPr lang="en-US" sz="2400" dirty="0"/>
              <a:t>the temperature gradient through the conducting medium</a:t>
            </a: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type="pic" idx="1"/>
          </p:nvPr>
        </p:nvGraphicFramePr>
        <p:xfrm>
          <a:off x="3124200" y="1295400"/>
          <a:ext cx="2727325" cy="1565275"/>
        </p:xfrm>
        <a:graphic>
          <a:graphicData uri="http://schemas.openxmlformats.org/presentationml/2006/ole">
            <p:oleObj spid="_x0000_s5122" name="Equation" r:id="rId3" imgW="6858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Stress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tress </a:t>
            </a:r>
            <a:r>
              <a:rPr lang="en-US" dirty="0"/>
              <a:t>induced in a body as a result of changes in temperature.</a:t>
            </a:r>
            <a:endParaRPr lang="en-US" dirty="0" smtClean="0"/>
          </a:p>
          <a:p>
            <a:r>
              <a:rPr lang="en-US" dirty="0" smtClean="0"/>
              <a:t>May </a:t>
            </a:r>
            <a:r>
              <a:rPr lang="en-US" dirty="0"/>
              <a:t>lead to fracture or undesirable plastic </a:t>
            </a:r>
            <a:r>
              <a:rPr lang="en-US" dirty="0" smtClean="0"/>
              <a:t>deformation</a:t>
            </a:r>
          </a:p>
          <a:p>
            <a:r>
              <a:rPr lang="en-US" dirty="0"/>
              <a:t>The two </a:t>
            </a:r>
            <a:r>
              <a:rPr lang="en-US" dirty="0" smtClean="0"/>
              <a:t>prime sources </a:t>
            </a:r>
            <a:r>
              <a:rPr lang="en-US" dirty="0"/>
              <a:t>of thermal stresses are restrained thermal expansion (or contraction) </a:t>
            </a:r>
            <a:r>
              <a:rPr lang="en-US" dirty="0" smtClean="0"/>
              <a:t>and temperature </a:t>
            </a:r>
            <a:r>
              <a:rPr lang="en-US" dirty="0"/>
              <a:t>gradients established during heating or cooling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336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Flow</vt:lpstr>
      <vt:lpstr>Microsoft Equation 3.0</vt:lpstr>
      <vt:lpstr>Thermal Properties of Materials</vt:lpstr>
      <vt:lpstr>Learning Objectives</vt:lpstr>
      <vt:lpstr>Heat Capacity</vt:lpstr>
      <vt:lpstr>Specific Heat</vt:lpstr>
      <vt:lpstr>Thermal Expansion</vt:lpstr>
      <vt:lpstr>Thermal Expansion</vt:lpstr>
      <vt:lpstr>Thermal Conductivity</vt:lpstr>
      <vt:lpstr>Steady State Heat Flow</vt:lpstr>
      <vt:lpstr>Thermal Stress</vt:lpstr>
      <vt:lpstr>Thermal Shock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Properties of Materials</dc:title>
  <dc:creator>ERIC</dc:creator>
  <cp:lastModifiedBy>ERIC</cp:lastModifiedBy>
  <cp:revision>16</cp:revision>
  <dcterms:created xsi:type="dcterms:W3CDTF">2012-02-04T03:30:03Z</dcterms:created>
  <dcterms:modified xsi:type="dcterms:W3CDTF">2012-02-04T05:12:30Z</dcterms:modified>
</cp:coreProperties>
</file>